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Lst>
  <p:sldSz cy="10058400" cx="7772400"/>
  <p:notesSz cx="6858000" cy="9144000"/>
  <p:embeddedFontLst>
    <p:embeddedFont>
      <p:font typeface="Google Sans SemiBold"/>
      <p:regular r:id="rId7"/>
      <p:bold r:id="rId8"/>
      <p:italic r:id="rId9"/>
      <p:boldItalic r:id="rId10"/>
    </p:embeddedFont>
    <p:embeddedFont>
      <p:font typeface="Roboto"/>
      <p:regular r:id="rId11"/>
      <p:bold r:id="rId12"/>
      <p:italic r:id="rId13"/>
      <p:boldItalic r:id="rId14"/>
    </p:embeddedFont>
    <p:embeddedFont>
      <p:font typeface="PT Sans Narrow"/>
      <p:regular r:id="rId15"/>
      <p:bold r:id="rId16"/>
    </p:embeddedFont>
    <p:embeddedFont>
      <p:font typeface="Lato"/>
      <p:regular r:id="rId17"/>
      <p:bold r:id="rId18"/>
      <p:italic r:id="rId19"/>
      <p:boldItalic r:id="rId20"/>
    </p:embeddedFont>
    <p:embeddedFont>
      <p:font typeface="Google Sans"/>
      <p:regular r:id="rId21"/>
      <p:bold r:id="rId22"/>
      <p:italic r:id="rId23"/>
      <p:boldItalic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2" Type="http://schemas.openxmlformats.org/officeDocument/2006/relationships/font" Target="fonts/GoogleSans-bold.fntdata"/><Relationship Id="rId21" Type="http://schemas.openxmlformats.org/officeDocument/2006/relationships/font" Target="fonts/GoogleSans-regular.fntdata"/><Relationship Id="rId24" Type="http://schemas.openxmlformats.org/officeDocument/2006/relationships/font" Target="fonts/GoogleSans-boldItalic.fntdata"/><Relationship Id="rId23" Type="http://schemas.openxmlformats.org/officeDocument/2006/relationships/font" Target="fonts/Google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italic.fntdata"/><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GoogleSansSemiBold-regular.fntdata"/><Relationship Id="rId8" Type="http://schemas.openxmlformats.org/officeDocument/2006/relationships/font" Target="fonts/GoogleSansSemiBold-bold.fntdata"/><Relationship Id="rId11" Type="http://schemas.openxmlformats.org/officeDocument/2006/relationships/font" Target="fonts/Roboto-regular.fntdata"/><Relationship Id="rId10" Type="http://schemas.openxmlformats.org/officeDocument/2006/relationships/font" Target="fonts/GoogleSansSemiBold-boldItalic.fntdata"/><Relationship Id="rId13" Type="http://schemas.openxmlformats.org/officeDocument/2006/relationships/font" Target="fonts/Roboto-italic.fntdata"/><Relationship Id="rId12" Type="http://schemas.openxmlformats.org/officeDocument/2006/relationships/font" Target="fonts/Roboto-bold.fntdata"/><Relationship Id="rId15" Type="http://schemas.openxmlformats.org/officeDocument/2006/relationships/font" Target="fonts/PTSansNarrow-regular.fntdata"/><Relationship Id="rId14" Type="http://schemas.openxmlformats.org/officeDocument/2006/relationships/font" Target="fonts/Roboto-boldItalic.fntdata"/><Relationship Id="rId17" Type="http://schemas.openxmlformats.org/officeDocument/2006/relationships/font" Target="fonts/Lato-regular.fntdata"/><Relationship Id="rId16" Type="http://schemas.openxmlformats.org/officeDocument/2006/relationships/font" Target="fonts/PTSansNarrow-bold.fntdata"/><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77f95637b_0_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77f956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2"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6" name="Google Shape;76;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77" name="Google Shape;77;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07"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1" name="Google Shape;11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2" name="Google Shape;11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44"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67"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72"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a:t>
            </a:r>
            <a:r>
              <a:rPr lang="en" sz="1200">
                <a:solidFill>
                  <a:schemeClr val="dk1"/>
                </a:solidFill>
                <a:latin typeface="Google Sans"/>
                <a:ea typeface="Google Sans"/>
                <a:cs typeface="Google Sans"/>
                <a:sym typeface="Google Sans"/>
              </a:rPr>
              <a: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Google Sans"/>
              <a:ea typeface="Google Sans"/>
              <a:cs typeface="Google Sans"/>
              <a:sym typeface="Google Sans"/>
            </a:endParaRPr>
          </a:p>
          <a:p>
            <a:pPr indent="0" lvl="0" marL="0" rtl="0" algn="l">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a:t>
            </a:r>
            <a:r>
              <a:rPr lang="en" sz="1200">
                <a:solidFill>
                  <a:schemeClr val="dk1"/>
                </a:solidFill>
                <a:latin typeface="Google Sans"/>
                <a:ea typeface="Google Sans"/>
                <a:cs typeface="Google Sans"/>
                <a:sym typeface="Google Sans"/>
              </a:rPr>
              <a:t>TikTok </a:t>
            </a:r>
            <a:r>
              <a:rPr lang="en" sz="1200">
                <a:solidFill>
                  <a:schemeClr val="dk1"/>
                </a:solidFill>
                <a:latin typeface="Google Sans"/>
                <a:ea typeface="Google Sans"/>
                <a:cs typeface="Google Sans"/>
                <a:sym typeface="Google Sans"/>
              </a:rPr>
              <a:t>data</a:t>
            </a:r>
            <a:r>
              <a:rPr lang="en" sz="1200">
                <a:solidFill>
                  <a:schemeClr val="dk1"/>
                </a:solidFill>
                <a:latin typeface="Google Sans"/>
                <a:ea typeface="Google Sans"/>
                <a:cs typeface="Google Sans"/>
                <a:sym typeface="Google Sans"/>
              </a:rPr>
              <a:t> team seeks to develop a machine learning model to assist in the classification of claims for user submissions. To begin, t</a:t>
            </a:r>
            <a:r>
              <a:rPr lang="en" sz="1200">
                <a:solidFill>
                  <a:schemeClr val="dk1"/>
                </a:solidFill>
                <a:latin typeface="Google Sans"/>
                <a:ea typeface="Google Sans"/>
                <a:cs typeface="Google Sans"/>
                <a:sym typeface="Google Sans"/>
              </a:rPr>
              <a: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Executive Summary</a:t>
            </a:r>
            <a:endParaRPr b="1" sz="2100">
              <a:latin typeface="Google Sans"/>
              <a:ea typeface="Google Sans"/>
              <a:cs typeface="Google Sans"/>
              <a:sym typeface="Google Sans"/>
            </a:endParaRPr>
          </a:p>
        </p:txBody>
      </p:sp>
      <p:sp>
        <p:nvSpPr>
          <p:cNvPr id="180" name="Google Shape;180;p8"/>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Milestone </a:t>
            </a:r>
            <a:r>
              <a:rPr lang="en" sz="1200">
                <a:latin typeface="PT Sans Narrow"/>
                <a:ea typeface="PT Sans Narrow"/>
                <a:cs typeface="PT Sans Narrow"/>
                <a:sym typeface="PT Sans Narrow"/>
              </a:rPr>
              <a:t>2 Compile summary information about data</a:t>
            </a:r>
            <a:r>
              <a:rPr lang="en" sz="1200">
                <a:latin typeface="PT Sans Narrow"/>
                <a:ea typeface="PT Sans Narrow"/>
                <a:cs typeface="PT Sans Narrow"/>
                <a:sym typeface="PT Sans Narrow"/>
              </a:rPr>
              <a:t>t</a:t>
            </a:r>
            <a:endParaRPr sz="120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a:t>
            </a:r>
            <a:r>
              <a:rPr lang="en" sz="1200">
                <a:solidFill>
                  <a:schemeClr val="dk1"/>
                </a:solidFill>
                <a:latin typeface="Google Sans"/>
                <a:ea typeface="Google Sans"/>
                <a:cs typeface="Google Sans"/>
                <a:sym typeface="Google Sans"/>
              </a:rPr>
              <a: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t/>
            </a:r>
            <a:endParaRPr sz="12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chemeClr val="dk1"/>
              </a:solidFill>
              <a:latin typeface="Google Sans"/>
              <a:ea typeface="Google Sans"/>
              <a:cs typeface="Google Sans"/>
              <a:sym typeface="Google Sans"/>
            </a:endParaRPr>
          </a:p>
          <a:p>
            <a:pPr indent="0" lvl="0" marL="0" rtl="0" algn="l">
              <a:spcBef>
                <a:spcPts val="0"/>
              </a:spcBef>
              <a:spcAft>
                <a:spcPts val="1000"/>
              </a:spcAft>
              <a:buNone/>
            </a:pPr>
            <a:r>
              <a:t/>
            </a: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a:t>
            </a:r>
            <a:r>
              <a:rPr lang="en" sz="1200">
                <a:solidFill>
                  <a:schemeClr val="dk1"/>
                </a:solidFill>
                <a:latin typeface="Google Sans"/>
                <a:ea typeface="Google Sans"/>
                <a:cs typeface="Google Sans"/>
                <a:sym typeface="Google Sans"/>
              </a:rPr>
              <a:t>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a:t>
            </a:r>
            <a:r>
              <a:rPr lang="en" sz="1200">
                <a:solidFill>
                  <a:schemeClr val="dk1"/>
                </a:solidFill>
                <a:latin typeface="Google Sans"/>
                <a:ea typeface="Google Sans"/>
                <a:cs typeface="Google Sans"/>
                <a:sym typeface="Google Sans"/>
              </a:rPr>
              <a:t>particularly</a:t>
            </a:r>
            <a:r>
              <a:rPr lang="en" sz="1200">
                <a:solidFill>
                  <a:schemeClr val="dk1"/>
                </a:solidFill>
                <a:latin typeface="Google Sans"/>
                <a:ea typeface="Google Sans"/>
                <a:cs typeface="Google Sans"/>
                <a:sym typeface="Google Sans"/>
              </a:rPr>
              <a:t>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457200" lvl="0" marL="457200" rtl="0" algn="l">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Claims:</a:t>
            </a:r>
            <a:endParaRPr b="1" sz="1200">
              <a:solidFill>
                <a:schemeClr val="dk1"/>
              </a:solidFill>
              <a:latin typeface="Google Sans"/>
              <a:ea typeface="Google Sans"/>
              <a:cs typeface="Google Sans"/>
              <a:sym typeface="Google Sans"/>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Opinions</a:t>
            </a:r>
            <a:r>
              <a:rPr b="1" lang="en" sz="1200">
                <a:solidFill>
                  <a:schemeClr val="dk1"/>
                </a:solidFill>
                <a:latin typeface="Google Sans"/>
                <a:ea typeface="Google Sans"/>
                <a:cs typeface="Google Sans"/>
                <a:sym typeface="Google Sans"/>
              </a:rPr>
              <a:t>:</a:t>
            </a:r>
            <a:endParaRPr sz="850">
              <a:solidFill>
                <a:schemeClr val="accent2"/>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chemeClr val="accent2"/>
              </a:solidFill>
              <a:highlight>
                <a:srgbClr val="FFFFFF"/>
              </a:highlight>
              <a:latin typeface="Courier New"/>
              <a:ea typeface="Courier New"/>
              <a:cs typeface="Courier New"/>
              <a:sym typeface="Courier New"/>
            </a:endParaRPr>
          </a:p>
        </p:txBody>
      </p:sp>
      <p:pic>
        <p:nvPicPr>
          <p:cNvPr descr="Pie chart showing 9,670 claims and 9,512 opinions" id="187" name="Google Shape;187;p8" title="Pie chart"/>
          <p:cNvPicPr preferRelativeResize="0"/>
          <p:nvPr/>
        </p:nvPicPr>
        <p:blipFill rotWithShape="1">
          <a:blip r:embed="rId4">
            <a:alphaModFix/>
          </a:blip>
          <a:srcRect b="0" l="0" r="0" t="-7515"/>
          <a:stretch/>
        </p:blipFill>
        <p:spPr>
          <a:xfrm>
            <a:off x="4574783" y="7594175"/>
            <a:ext cx="1664893" cy="2216400"/>
          </a:xfrm>
          <a:prstGeom prst="rect">
            <a:avLst/>
          </a:prstGeom>
          <a:noFill/>
          <a:ln cap="flat" cmpd="sng" w="19050">
            <a:solidFill>
              <a:schemeClr val="lt1"/>
            </a:solidFill>
            <a:prstDash val="solid"/>
            <a:round/>
            <a:headEnd len="sm" w="sm" type="none"/>
            <a:tailEnd len="sm" w="sm" type="none"/>
          </a:ln>
        </p:spPr>
      </p:pic>
      <p:sp>
        <p:nvSpPr>
          <p:cNvPr id="188" name="Google Shape;188;p8"/>
          <p:cNvSpPr txBox="1"/>
          <p:nvPr/>
        </p:nvSpPr>
        <p:spPr>
          <a:xfrm>
            <a:off x="4156600" y="7517975"/>
            <a:ext cx="3000000" cy="276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i="1" lang="en" sz="600">
                <a:solidFill>
                  <a:srgbClr val="444746"/>
                </a:solidFill>
                <a:highlight>
                  <a:schemeClr val="lt1"/>
                </a:highlight>
                <a:latin typeface="Google Sans"/>
                <a:ea typeface="Google Sans"/>
                <a:cs typeface="Google Sans"/>
                <a:sym typeface="Google Sans"/>
              </a:rPr>
              <a:t>Pie chart visualizes the comparison of the count of claims and opinions</a:t>
            </a:r>
            <a:endParaRPr i="1" sz="6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